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4"/>
  </p:sldMasterIdLst>
  <p:sldIdLst>
    <p:sldId id="262" r:id="rId5"/>
    <p:sldId id="263" r:id="rId6"/>
    <p:sldId id="258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Yeni%20Microsoft%20Office%20Excel%20&#199;al&#305;&#351;ma%20Sayfas&#305;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ŞIRNAK</a:t>
            </a:r>
            <a:r>
              <a:rPr lang="tr-TR" baseline="0" dirty="0" smtClean="0"/>
              <a:t> İLİ ARAZİ DAĞILIMI</a:t>
            </a:r>
            <a:endParaRPr lang="tr-TR" dirty="0"/>
          </a:p>
        </c:rich>
      </c:tx>
      <c:layout/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CE8-4C14-ACDD-F4E6F49DBDE1}"/>
              </c:ext>
            </c:extLst>
          </c:dPt>
          <c:dPt>
            <c:idx val="1"/>
            <c:spPr>
              <a:solidFill>
                <a:schemeClr val="bg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E8-4C14-ACDD-F4E6F49DBDE1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CE8-4C14-ACDD-F4E6F49DBDE1}"/>
              </c:ext>
            </c:extLst>
          </c:dPt>
          <c:dPt>
            <c:idx val="3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E8-4C14-ACDD-F4E6F49DBDE1}"/>
              </c:ext>
            </c:extLst>
          </c:dPt>
          <c:dLbls>
            <c:dLbl>
              <c:idx val="0"/>
              <c:layout>
                <c:manualLayout>
                  <c:x val="7.5532113738170523E-2"/>
                  <c:y val="5.751381579815086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Tarımsal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Alan  
22%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CE8-4C14-ACDD-F4E6F49DBDE1}"/>
                </c:ext>
              </c:extLst>
            </c:dLbl>
            <c:dLbl>
              <c:idx val="1"/>
              <c:layout>
                <c:manualLayout>
                  <c:x val="4.8538240359791533E-2"/>
                  <c:y val="-6.1199171711576322E-2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CE8-4C14-ACDD-F4E6F49DBDE1}"/>
                </c:ext>
              </c:extLst>
            </c:dLbl>
            <c:dLbl>
              <c:idx val="2"/>
              <c:layout>
                <c:manualLayout>
                  <c:x val="-0.22339136855898481"/>
                  <c:y val="-0.14930073356048784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E8-4C14-ACDD-F4E6F49DBDE1}"/>
                </c:ext>
              </c:extLst>
            </c:dLbl>
            <c:dLbl>
              <c:idx val="3"/>
              <c:layout>
                <c:manualLayout>
                  <c:x val="-9.8248022544265567E-2"/>
                  <c:y val="0.11342565847612755"/>
                </c:manualLayout>
              </c:layout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E8-4C14-ACDD-F4E6F49DBD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tr-TR"/>
              </a:p>
            </c:txPr>
            <c:showCat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Sayfa9!$A$1:$A$4</c:f>
              <c:strCache>
                <c:ptCount val="4"/>
                <c:pt idx="0">
                  <c:v>Toplam Tarımsal Alan  </c:v>
                </c:pt>
                <c:pt idx="1">
                  <c:v>Çayır ve Mera Arazi  </c:v>
                </c:pt>
                <c:pt idx="2">
                  <c:v>Orman Alanı </c:v>
                </c:pt>
                <c:pt idx="3">
                  <c:v>Yerleşim Yerleri ve Diğer Araziler </c:v>
                </c:pt>
              </c:strCache>
            </c:strRef>
          </c:cat>
          <c:val>
            <c:numRef>
              <c:f>Sayfa9!$B$1:$B$4</c:f>
              <c:numCache>
                <c:formatCode>#,##0.00</c:formatCode>
                <c:ptCount val="4"/>
                <c:pt idx="0">
                  <c:v>1541611.28</c:v>
                </c:pt>
                <c:pt idx="1">
                  <c:v>1097927.8</c:v>
                </c:pt>
                <c:pt idx="2">
                  <c:v>2796363.5</c:v>
                </c:pt>
                <c:pt idx="3">
                  <c:v>1723087.7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CE8-4C14-ACDD-F4E6F49DBDE1}"/>
            </c:ext>
          </c:extLst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2065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4877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03913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24021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656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53382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79287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43029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07647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7050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BF481-6E5C-42DD-A5A3-B3F4DA74495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521694889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9544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9691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1725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435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9144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5411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8318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783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15994-E317-4A9D-B5D5-7053A7DAD32A}" type="datetimeFigureOut">
              <a:rPr lang="tr-TR" smtClean="0"/>
              <a:pPr/>
              <a:t>08.11.2018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65B0927-4C4C-4379-B822-0D61DA5E695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6845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  <p:sldLayoutId id="2147483995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5509" y="6165304"/>
            <a:ext cx="790947" cy="576064"/>
          </a:xfrm>
        </p:spPr>
        <p:txBody>
          <a:bodyPr/>
          <a:lstStyle/>
          <a:p>
            <a:pPr>
              <a:defRPr/>
            </a:pPr>
            <a:fld id="{FA7FBB4D-FD7D-46BD-B4F2-3F77CBC703DD}" type="slidenum">
              <a:rPr lang="tr-TR"/>
              <a:pPr>
                <a:defRPr/>
              </a:pPr>
              <a:t>1</a:t>
            </a:fld>
            <a:endParaRPr lang="tr-TR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5129798"/>
              </p:ext>
            </p:extLst>
          </p:nvPr>
        </p:nvGraphicFramePr>
        <p:xfrm>
          <a:off x="285720" y="836712"/>
          <a:ext cx="8572560" cy="4669991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42855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6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İlin</a:t>
                      </a:r>
                      <a:r>
                        <a:rPr lang="tr-TR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Yüzölçümü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7.158.959,0  da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Toplam Tarımsal Alan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1.543.433,3 da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7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Çayır</a:t>
                      </a:r>
                      <a:r>
                        <a:rPr lang="tr-TR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ve Mera Arazi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1.097.338,2</a:t>
                      </a:r>
                      <a:r>
                        <a:rPr lang="tr-TR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da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Orman</a:t>
                      </a:r>
                      <a:r>
                        <a:rPr lang="tr-TR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Alanı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2.796.636,5</a:t>
                      </a:r>
                      <a:r>
                        <a:rPr lang="tr-TR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da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Yerleşim Yerleri</a:t>
                      </a:r>
                      <a:r>
                        <a:rPr lang="tr-TR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ve Diğer Araziler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1.721.551,0 da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Sulu Tarım Arazileri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292.612,1 da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9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Kuru Tarım Arazileri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1.250.821,2 da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4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Dikili Tarım Arazileri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46.240,0 da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5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Yıllık Ortalama Yağış</a:t>
                      </a:r>
                      <a:r>
                        <a:rPr lang="tr-TR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Miktarı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685.6 KG/M2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0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İlin Rakımı:- </a:t>
                      </a:r>
                      <a:r>
                        <a:rPr lang="tr-TR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Zap</a:t>
                      </a: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Havzası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-</a:t>
                      </a:r>
                      <a:r>
                        <a:rPr lang="tr-TR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Gap</a:t>
                      </a:r>
                      <a:r>
                        <a:rPr lang="tr-TR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Havzası</a:t>
                      </a:r>
                      <a:endParaRPr lang="tr-TR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1000-1400 </a:t>
                      </a:r>
                      <a:r>
                        <a:rPr lang="tr-TR" sz="14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mt</a:t>
                      </a:r>
                      <a:endParaRPr lang="tr-TR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400-500mt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220" name="3 Dikdörtgen"/>
          <p:cNvSpPr>
            <a:spLocks noChangeArrowheads="1"/>
          </p:cNvSpPr>
          <p:nvPr/>
        </p:nvSpPr>
        <p:spPr bwMode="auto">
          <a:xfrm>
            <a:off x="2316163" y="142875"/>
            <a:ext cx="451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Constantia" pitchFamily="18" charset="0"/>
              </a:rPr>
              <a:t>ŞIRNAK İLİ ARAZİ VARLIĞI İSTATİSTİĞİ</a:t>
            </a:r>
            <a:endParaRPr lang="tr-TR">
              <a:latin typeface="Constantia" pitchFamily="18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0" y="5715016"/>
            <a:ext cx="7358062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KAYNAK:2008 </a:t>
            </a:r>
            <a:r>
              <a:rPr lang="tr-TR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STATİP(Sorunlu Tarım Arazilerinin Tespiti ve İyileştirilmesi Projesi)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00392" y="6165304"/>
            <a:ext cx="573161" cy="504056"/>
          </a:xfrm>
        </p:spPr>
        <p:txBody>
          <a:bodyPr/>
          <a:lstStyle/>
          <a:p>
            <a:pPr>
              <a:defRPr/>
            </a:pPr>
            <a:fld id="{820D4B57-51F2-4320-9A8D-8C1450F2D902}" type="slidenum">
              <a:rPr lang="tr-TR"/>
              <a:pPr>
                <a:defRPr/>
              </a:pPr>
              <a:t>2</a:t>
            </a:fld>
            <a:endParaRPr lang="tr-TR" dirty="0"/>
          </a:p>
        </p:txBody>
      </p:sp>
      <p:graphicFrame>
        <p:nvGraphicFramePr>
          <p:cNvPr id="3" name="3 Grafik"/>
          <p:cNvGraphicFramePr/>
          <p:nvPr/>
        </p:nvGraphicFramePr>
        <p:xfrm>
          <a:off x="611560" y="836712"/>
          <a:ext cx="7920879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7462675"/>
              </p:ext>
            </p:extLst>
          </p:nvPr>
        </p:nvGraphicFramePr>
        <p:xfrm>
          <a:off x="428596" y="548680"/>
          <a:ext cx="8319867" cy="5472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2612"/>
                <a:gridCol w="12926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60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02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58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8421">
                <a:tc gridSpan="6">
                  <a:txBody>
                    <a:bodyPr/>
                    <a:lstStyle/>
                    <a:p>
                      <a:pPr marL="230187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lang="tr-TR" sz="1400" b="1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 smtClean="0">
                          <a:latin typeface="Verdana"/>
                          <a:cs typeface="Verdana"/>
                        </a:rPr>
                        <a:t>İLÇE </a:t>
                      </a:r>
                      <a:r>
                        <a:rPr sz="1400" b="1" dirty="0">
                          <a:latin typeface="Verdana"/>
                          <a:cs typeface="Verdana"/>
                        </a:rPr>
                        <a:t>BAZLI MERA</a:t>
                      </a:r>
                      <a:r>
                        <a:rPr sz="1400" b="1" spc="-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 smtClean="0">
                          <a:latin typeface="Verdana"/>
                          <a:cs typeface="Verdana"/>
                        </a:rPr>
                        <a:t>ENVANTER</a:t>
                      </a:r>
                      <a:r>
                        <a:rPr lang="tr-TR" sz="1400" b="1" dirty="0" smtClean="0">
                          <a:latin typeface="Verdana"/>
                          <a:cs typeface="Verdana"/>
                        </a:rPr>
                        <a:t>i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0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r-TR" sz="1400" dirty="0" smtClean="0">
                        <a:latin typeface="Verdana"/>
                        <a:cs typeface="Verdana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400" b="1" dirty="0" smtClean="0">
                          <a:latin typeface="Verdana"/>
                          <a:cs typeface="Verdana"/>
                        </a:rPr>
                        <a:t>PARSEL</a:t>
                      </a:r>
                      <a:r>
                        <a:rPr lang="tr-TR" sz="1400" b="1" baseline="0" dirty="0" smtClean="0">
                          <a:latin typeface="Verdana"/>
                          <a:cs typeface="Verdana"/>
                        </a:rPr>
                        <a:t> SAYISI</a:t>
                      </a:r>
                      <a:endParaRPr sz="1400" b="1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400" b="1" dirty="0" smtClean="0">
                          <a:latin typeface="Verdana"/>
                          <a:cs typeface="Verdana"/>
                        </a:rPr>
                        <a:t>KAYITLI</a:t>
                      </a:r>
                      <a:r>
                        <a:rPr lang="tr-TR" sz="1400" b="1" baseline="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dirty="0" smtClean="0">
                          <a:latin typeface="Verdana"/>
                          <a:cs typeface="Verdana"/>
                        </a:rPr>
                        <a:t>ALAN</a:t>
                      </a:r>
                      <a:r>
                        <a:rPr sz="1400" b="1" spc="-10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5" dirty="0">
                          <a:latin typeface="Verdana"/>
                          <a:cs typeface="Verdana"/>
                        </a:rPr>
                        <a:t>(DA)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tr-TR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400" b="1" dirty="0" smtClean="0">
                          <a:latin typeface="Verdana"/>
                          <a:cs typeface="Verdana"/>
                        </a:rPr>
                        <a:t>KAYITSIZ</a:t>
                      </a:r>
                      <a:r>
                        <a:rPr lang="tr-TR" sz="1400" b="1" baseline="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tr-TR" sz="1400" b="1" dirty="0" smtClean="0">
                          <a:latin typeface="Verdana"/>
                          <a:cs typeface="Verdana"/>
                        </a:rPr>
                        <a:t>ALAN</a:t>
                      </a:r>
                      <a:r>
                        <a:rPr lang="tr-TR" sz="1400" b="1" spc="-10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tr-TR" sz="1400" b="1" spc="-5" dirty="0" smtClean="0">
                          <a:latin typeface="Verdana"/>
                          <a:cs typeface="Verdana"/>
                        </a:rPr>
                        <a:t>(DA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lang="tr-TR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400" b="1" baseline="0" dirty="0" smtClean="0">
                          <a:latin typeface="Verdana"/>
                          <a:cs typeface="Verdana"/>
                        </a:rPr>
                        <a:t>TOPLAM </a:t>
                      </a:r>
                      <a:r>
                        <a:rPr lang="tr-TR" sz="1400" b="1" dirty="0" smtClean="0">
                          <a:latin typeface="Verdana"/>
                          <a:cs typeface="Verdana"/>
                        </a:rPr>
                        <a:t>ALAN</a:t>
                      </a:r>
                      <a:r>
                        <a:rPr lang="tr-TR" sz="1400" b="1" spc="-100" dirty="0" smtClean="0">
                          <a:latin typeface="Verdana"/>
                          <a:cs typeface="Verdana"/>
                        </a:rPr>
                        <a:t> </a:t>
                      </a:r>
                      <a:r>
                        <a:rPr lang="tr-TR" sz="1400" b="1" spc="-5" dirty="0" smtClean="0">
                          <a:latin typeface="Verdana"/>
                          <a:cs typeface="Verdana"/>
                        </a:rPr>
                        <a:t>(DA</a:t>
                      </a:r>
                      <a:endParaRPr sz="14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3272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İL-İLÇE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PARSEL SAYISI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KAYITLI ALAN(DA)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KAYITSIZ ALAN(DA)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 ALAN(DA)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85.054,25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115.338,65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200.392,90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306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İdil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108.506,34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720,56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109.226,90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Cizre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1.267,61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64.747,29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66.014,90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7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Silopi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219.272,75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82.500,45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301.773,20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Beytüşşebap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18.086,14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199.554,06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217.640,20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7918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Uludere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36.968,23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106.429,37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143.397,60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0340"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Güçlükonak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19.510,73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39.381,77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58.892,50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118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 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488.666,05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608.672,15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1.097.338,20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00392" y="6165304"/>
            <a:ext cx="573161" cy="504056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3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35584" y="6163884"/>
            <a:ext cx="712880" cy="577484"/>
          </a:xfrm>
        </p:spPr>
        <p:txBody>
          <a:bodyPr/>
          <a:lstStyle/>
          <a:p>
            <a:pPr>
              <a:defRPr/>
            </a:pPr>
            <a:r>
              <a:rPr lang="tr-TR" altLang="tr-TR" dirty="0" smtClean="0"/>
              <a:t>4</a:t>
            </a:r>
            <a:endParaRPr lang="tr-TR" alt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785786" y="428604"/>
            <a:ext cx="2267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BÜYÜK OVALAR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358082" y="42860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ŞIRNAK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büyük o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8681420" cy="4286280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285720" y="1027202"/>
            <a:ext cx="857256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1- CİZRE BÜYÜKOVASI : 32.318 ha</a:t>
            </a:r>
          </a:p>
          <a:p>
            <a:r>
              <a:rPr lang="tr-TR" dirty="0" smtClean="0"/>
              <a:t>2- SİLOPİ BÜYÜKOVASI : 33.320 ha 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172400" y="6308725"/>
            <a:ext cx="654771" cy="457200"/>
          </a:xfrm>
        </p:spPr>
        <p:txBody>
          <a:bodyPr/>
          <a:lstStyle/>
          <a:p>
            <a:pPr>
              <a:defRPr/>
            </a:pPr>
            <a:r>
              <a:rPr lang="tr-TR" altLang="tr-TR" dirty="0" smtClean="0"/>
              <a:t>5</a:t>
            </a:r>
            <a:endParaRPr lang="tr-TR" altLang="tr-TR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5104917"/>
              </p:ext>
            </p:extLst>
          </p:nvPr>
        </p:nvGraphicFramePr>
        <p:xfrm>
          <a:off x="428596" y="969670"/>
          <a:ext cx="8358246" cy="1928826"/>
        </p:xfrm>
        <a:graphic>
          <a:graphicData uri="http://schemas.openxmlformats.org/drawingml/2006/table">
            <a:tbl>
              <a:tblPr/>
              <a:tblGrid>
                <a:gridCol w="18325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28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628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AKTİF</a:t>
                      </a:r>
                      <a:r>
                        <a:rPr lang="tr-TR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ÖRGÜTLER</a:t>
                      </a:r>
                      <a:endParaRPr lang="tr-TR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ADET</a:t>
                      </a:r>
                      <a:endParaRPr lang="tr-TR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ORTAK SAYISI</a:t>
                      </a:r>
                      <a:endParaRPr lang="tr-TR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KOOPERATİFLER</a:t>
                      </a:r>
                      <a:endParaRPr lang="tr-TR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tr-TR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544</a:t>
                      </a:r>
                      <a:endParaRPr lang="tr-TR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BİRLİKLER</a:t>
                      </a:r>
                      <a:endParaRPr lang="tr-TR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tr-TR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1345</a:t>
                      </a:r>
                      <a:endParaRPr lang="tr-TR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TOPLAM</a:t>
                      </a:r>
                      <a:endParaRPr lang="tr-TR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tr-TR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1889</a:t>
                      </a:r>
                      <a:endParaRPr lang="tr-TR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5579951"/>
              </p:ext>
            </p:extLst>
          </p:nvPr>
        </p:nvGraphicFramePr>
        <p:xfrm>
          <a:off x="428596" y="3429000"/>
          <a:ext cx="8286808" cy="2643207"/>
        </p:xfrm>
        <a:graphic>
          <a:graphicData uri="http://schemas.openxmlformats.org/drawingml/2006/table">
            <a:tbl>
              <a:tblPr/>
              <a:tblGrid>
                <a:gridCol w="1109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76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17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SIRA NO</a:t>
                      </a:r>
                      <a:endParaRPr lang="tr-T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ŞIRNAK İLİ BİRLİKLERİ</a:t>
                      </a:r>
                      <a:endParaRPr lang="tr-TR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Damızlık</a:t>
                      </a:r>
                      <a:r>
                        <a:rPr lang="tr-TR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Sığır Yet.Birliği(Şırnak/Merkez)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Koyun Keçi Birliği(Şırnak/Merkez)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Arıcılar Birliği (Şırnak/Merkez)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5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Süt Üreticileri Birliği(Cizre)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0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tr-TR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Tahıl Üreticileri Birliği(Cizre)</a:t>
                      </a:r>
                      <a:endParaRPr lang="tr-TR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356" marR="603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85786" y="357166"/>
            <a:ext cx="7072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tr-TR" sz="1600" b="1" i="0" strike="noStrike" normalizeH="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ŞIRNAK İLİNDE KOOPERATİF VE  BİRLİKLERİN</a:t>
            </a:r>
            <a:r>
              <a:rPr kumimoji="0" lang="tr-TR" sz="1600" b="1" i="0" strike="noStrike" normalizeH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GENEL DURUMU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7643834" y="428604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ŞIRNAK</a:t>
            </a: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6404844"/>
              </p:ext>
            </p:extLst>
          </p:nvPr>
        </p:nvGraphicFramePr>
        <p:xfrm>
          <a:off x="395537" y="188639"/>
          <a:ext cx="8064895" cy="6008238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637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65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8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2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32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77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242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663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63620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2018 </a:t>
                      </a:r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YILI ŞIRNAK İLİ HAYVAN VARLIĞI İSTATİSTİĞİ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3620">
                <a:tc rowSpan="3"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İLÇESİ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TÜİK (2018-1.Dönem) </a:t>
                      </a:r>
                    </a:p>
                  </a:txBody>
                  <a:tcPr marL="8283" marR="8283" marT="8283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TÜRKVET </a:t>
                      </a:r>
                    </a:p>
                  </a:txBody>
                  <a:tcPr marL="8283" marR="8283" marT="8283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İlçe bazında tahmini hayvan varlığı(İVA 2018 1.Dönem) </a:t>
                      </a:r>
                    </a:p>
                  </a:txBody>
                  <a:tcPr marL="8283" marR="8283" marT="8283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800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(Ekim/ 2018)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0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B.BAŞ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K.BAŞ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B.BAŞ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K.BAŞ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B.BAŞ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K.BAŞ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62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1</a:t>
                      </a:r>
                      <a:endParaRPr lang="tr-TR" sz="1400" dirty="0"/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BEYTÜŞŞEBAP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751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58.550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828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65.227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751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58.550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362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2</a:t>
                      </a:r>
                      <a:endParaRPr lang="tr-TR" sz="1400" dirty="0"/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CİZRE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15.986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182.460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14.512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154.894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15.986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182.460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362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3</a:t>
                      </a:r>
                      <a:endParaRPr lang="tr-TR" sz="1400" dirty="0"/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GÜÇLÜKONAK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1.735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87.000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1.986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77.327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1.735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87.000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362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4</a:t>
                      </a:r>
                      <a:endParaRPr lang="tr-TR" sz="1400" dirty="0"/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İDİL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24.170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310.954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25.391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246.793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24.170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310.954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362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5</a:t>
                      </a:r>
                      <a:endParaRPr lang="tr-TR" sz="1400" dirty="0"/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MERKEZ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6.345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227.296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6.205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214.195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6.345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227.296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362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6</a:t>
                      </a:r>
                      <a:endParaRPr lang="tr-TR" sz="1400" dirty="0"/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SİLOPİ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6.354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75.191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7.225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88.137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6.354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75.191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362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7</a:t>
                      </a:r>
                      <a:endParaRPr lang="tr-TR" sz="1400" dirty="0"/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ULUDERE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2.420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78.272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2.288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66.589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2.420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78.272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362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TOPLAM 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57761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1.019.723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58.435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913.162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57761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1.019.723</a:t>
                      </a:r>
                    </a:p>
                  </a:txBody>
                  <a:tcPr marL="8283" marR="8283" marT="82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1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16639" y="6163488"/>
            <a:ext cx="573161" cy="512341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10655CAD4E89E48A8C5473085C60FA3" ma:contentTypeVersion="1" ma:contentTypeDescription="Yeni belge oluşturun." ma:contentTypeScope="" ma:versionID="1522a1a2089ae74c58a6e9bcfca071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b87698a269e3d8a8d18e3e769e063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1BF74F-D32E-4055-B169-8235230F77A0}"/>
</file>

<file path=customXml/itemProps2.xml><?xml version="1.0" encoding="utf-8"?>
<ds:datastoreItem xmlns:ds="http://schemas.openxmlformats.org/officeDocument/2006/customXml" ds:itemID="{2EFEE95B-5DA3-4C9C-9C8F-0C3195DFF55D}"/>
</file>

<file path=customXml/itemProps3.xml><?xml version="1.0" encoding="utf-8"?>
<ds:datastoreItem xmlns:ds="http://schemas.openxmlformats.org/officeDocument/2006/customXml" ds:itemID="{81064812-0937-41FE-AEA7-6ACB04FED1D5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70</TotalTime>
  <Words>340</Words>
  <Application>Microsoft Office PowerPoint</Application>
  <PresentationFormat>Ekran Gösterisi (4:3)</PresentationFormat>
  <Paragraphs>227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Damla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Terminal</dc:creator>
  <cp:lastModifiedBy>Hp</cp:lastModifiedBy>
  <cp:revision>18</cp:revision>
  <dcterms:created xsi:type="dcterms:W3CDTF">2017-10-31T12:13:01Z</dcterms:created>
  <dcterms:modified xsi:type="dcterms:W3CDTF">2018-11-08T12:14:19Z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0x010100C10655CAD4E89E48A8C5473085C60FA3</vt:lpwstr>
  </property>
</Properties>
</file>